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60" r:id="rId4"/>
    <p:sldId id="261" r:id="rId5"/>
    <p:sldId id="262" r:id="rId6"/>
    <p:sldId id="258" r:id="rId7"/>
    <p:sldId id="259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viewProps" Target="view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ableStyles" Target="tableStyles.xml"/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2" Type="http://schemas.openxmlformats.org/officeDocument/2006/relationships/printerSettings" Target="printerSettings/printerSettings1.bin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33C33BB-53D9-2042-B37C-8BEBEE884DBB}" type="datetimeFigureOut">
              <a:rPr lang="en-US" smtClean="0"/>
              <a:pPr/>
              <a:t>12/6/11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E2C0E5AA-83BB-484C-BD21-A0FEBA32C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91" r:id="rId16"/>
    <p:sldLayoutId id="2147483692" r:id="rId17"/>
    <p:sldLayoutId id="2147483693" r:id="rId18"/>
    <p:sldLayoutId id="2147483694" r:id="rId19"/>
    <p:sldLayoutId id="214748369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3" Type="http://schemas.openxmlformats.org/officeDocument/2006/relationships/image" Target="../media/image22.jpeg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3" Type="http://schemas.openxmlformats.org/officeDocument/2006/relationships/image" Target="../media/image18.jpe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3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Firebrick Housing Alternatives</a:t>
            </a:r>
            <a:br>
              <a:rPr lang="en-US" dirty="0" smtClean="0"/>
            </a:br>
            <a:r>
              <a:rPr lang="en-US" sz="2800" dirty="0" smtClean="0"/>
              <a:t>Changing attitudes towards eco-friendly housing in the Congo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409407"/>
            <a:ext cx="6477000" cy="1174088"/>
          </a:xfrm>
        </p:spPr>
        <p:txBody>
          <a:bodyPr/>
          <a:lstStyle/>
          <a:p>
            <a:r>
              <a:rPr lang="en-US" dirty="0" smtClean="0"/>
              <a:t>Reina Ingham, Lindsay MacLeod, Reyna </a:t>
            </a:r>
            <a:r>
              <a:rPr lang="en-US" dirty="0" err="1" smtClean="0"/>
              <a:t>Schenck</a:t>
            </a:r>
            <a:r>
              <a:rPr lang="en-US" dirty="0" smtClean="0"/>
              <a:t>, Melissa Sullivan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strawbalehome1.jp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-1516" r="-1516"/>
          <a:stretch>
            <a:fillRect/>
          </a:stretch>
        </p:blipFill>
        <p:spPr/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013434" y="155233"/>
            <a:ext cx="3566160" cy="116205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1317284"/>
            <a:ext cx="3566160" cy="3545870"/>
          </a:xfrm>
        </p:spPr>
        <p:txBody>
          <a:bodyPr>
            <a:noAutofit/>
          </a:bodyPr>
          <a:lstStyle/>
          <a:p>
            <a:r>
              <a:rPr lang="en-US" sz="2400" dirty="0" smtClean="0"/>
              <a:t>-Changing attitudes towards eco-friendly housing</a:t>
            </a:r>
          </a:p>
          <a:p>
            <a:r>
              <a:rPr lang="en-US" sz="2400" dirty="0" smtClean="0"/>
              <a:t>-From community office building to straw bale housing villages</a:t>
            </a:r>
            <a:endParaRPr lang="en-US" sz="2400" dirty="0"/>
          </a:p>
        </p:txBody>
      </p:sp>
      <p:pic>
        <p:nvPicPr>
          <p:cNvPr id="10" name="Picture Placeholder 9" descr="SouthExterior-FAIOffice.jp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-4072" b="-4072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Statement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current firebrick housing trend in the </a:t>
            </a:r>
            <a:r>
              <a:rPr lang="en-US" dirty="0" err="1" smtClean="0"/>
              <a:t>Ruzizi</a:t>
            </a:r>
            <a:r>
              <a:rPr lang="en-US" dirty="0" smtClean="0"/>
              <a:t> Valley in the Democratic Republic of the Congo is popular, but inefficient and expensive.</a:t>
            </a:r>
          </a:p>
          <a:p>
            <a:r>
              <a:rPr lang="en-US" dirty="0" smtClean="0"/>
              <a:t>Ideally, the housing would be cheaper, made with local materials, well insulated, and stable using sustainable building materials and practices.</a:t>
            </a:r>
          </a:p>
          <a:p>
            <a:r>
              <a:rPr lang="en-US" dirty="0" smtClean="0"/>
              <a:t>We want to find environmentally friendly alternatives to the firebrick housing in the Congo and devise a plan to motivate people to choose these building practices.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14400" y="3890605"/>
            <a:ext cx="7315200" cy="1162050"/>
          </a:xfrm>
        </p:spPr>
        <p:txBody>
          <a:bodyPr/>
          <a:lstStyle/>
          <a:p>
            <a:r>
              <a:rPr lang="en-US" dirty="0" smtClean="0"/>
              <a:t>Where we’re building</a:t>
            </a:r>
            <a:endParaRPr lang="en-US" dirty="0"/>
          </a:p>
        </p:txBody>
      </p:sp>
      <p:pic>
        <p:nvPicPr>
          <p:cNvPr id="10" name="Picture Placeholder 9" descr="working villages 3.png"/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-11377" b="-11377"/>
          <a:stretch>
            <a:fillRect/>
          </a:stretch>
        </p:blipFill>
        <p:spPr/>
      </p:pic>
      <p:pic>
        <p:nvPicPr>
          <p:cNvPr id="9" name="Picture Placeholder 8" descr="working villages 5.png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l="-3165" r="-3165"/>
          <a:stretch>
            <a:fillRect/>
          </a:stretch>
        </p:blipFill>
        <p:spPr/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914400" y="5023556"/>
            <a:ext cx="7315200" cy="1695284"/>
          </a:xfrm>
        </p:spPr>
        <p:txBody>
          <a:bodyPr>
            <a:normAutofit/>
          </a:bodyPr>
          <a:lstStyle/>
          <a:p>
            <a:r>
              <a:rPr lang="en-US" dirty="0" smtClean="0"/>
              <a:t>We hope to work with Working Villages International and Alexander </a:t>
            </a:r>
            <a:r>
              <a:rPr lang="en-US" dirty="0" err="1" smtClean="0"/>
              <a:t>Petroff</a:t>
            </a:r>
            <a:r>
              <a:rPr lang="en-US" dirty="0" smtClean="0"/>
              <a:t> to address their main goal.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 descr="working villages 4.pn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-1330" r="-1330"/>
          <a:stretch>
            <a:fillRect/>
          </a:stretch>
        </p:blipFill>
        <p:spPr/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5013434" y="-41550"/>
            <a:ext cx="3566160" cy="1162050"/>
          </a:xfrm>
        </p:spPr>
        <p:txBody>
          <a:bodyPr/>
          <a:lstStyle/>
          <a:p>
            <a:r>
              <a:rPr lang="en-US" dirty="0" smtClean="0"/>
              <a:t>Current Trend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5013432" y="1190080"/>
            <a:ext cx="3566160" cy="421978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Firebrick Housing:</a:t>
            </a:r>
          </a:p>
          <a:p>
            <a:r>
              <a:rPr lang="en-US" dirty="0" smtClean="0"/>
              <a:t>-aesthetically pleasing</a:t>
            </a:r>
          </a:p>
          <a:p>
            <a:r>
              <a:rPr lang="en-US" dirty="0" smtClean="0"/>
              <a:t>-status</a:t>
            </a:r>
          </a:p>
          <a:p>
            <a:r>
              <a:rPr lang="en-US" dirty="0" smtClean="0"/>
              <a:t>-inefficient</a:t>
            </a:r>
          </a:p>
          <a:p>
            <a:r>
              <a:rPr lang="en-US" dirty="0" smtClean="0"/>
              <a:t>-not local materials</a:t>
            </a:r>
          </a:p>
          <a:p>
            <a:r>
              <a:rPr lang="en-US" dirty="0" smtClean="0"/>
              <a:t>-environmentally unfriendly</a:t>
            </a:r>
          </a:p>
          <a:p>
            <a:r>
              <a:rPr lang="en-US" dirty="0" smtClean="0"/>
              <a:t>-alternative forms would be better</a:t>
            </a:r>
            <a:endParaRPr lang="en-US" dirty="0"/>
          </a:p>
        </p:txBody>
      </p:sp>
      <p:pic>
        <p:nvPicPr>
          <p:cNvPr id="13" name="Picture Placeholder 12" descr="working villages 1.pn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-1996" r="-199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Solution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1520042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Straw bale housing</a:t>
            </a:r>
          </a:p>
          <a:p>
            <a:endParaRPr lang="en-US" sz="2800" dirty="0" smtClean="0"/>
          </a:p>
          <a:p>
            <a:r>
              <a:rPr lang="en-US" dirty="0" smtClean="0"/>
              <a:t>-environmentally friendly</a:t>
            </a:r>
          </a:p>
          <a:p>
            <a:r>
              <a:rPr lang="en-US" dirty="0" smtClean="0"/>
              <a:t>-suitable for the area</a:t>
            </a:r>
            <a:endParaRPr lang="en-US" dirty="0"/>
          </a:p>
        </p:txBody>
      </p:sp>
      <p:pic>
        <p:nvPicPr>
          <p:cNvPr id="9" name="Picture Placeholder 8" descr="FoundationWallsPlate3Xbc.jpg"/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-1606" r="-1606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 descr="slideshow3.jpg"/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-4777" b="-4777"/>
          <a:stretch>
            <a:fillRect/>
          </a:stretch>
        </p:blipFill>
        <p:spPr/>
      </p:pic>
      <p:pic>
        <p:nvPicPr>
          <p:cNvPr id="10" name="Picture Placeholder 9" descr="slideshow2.jpg"/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-4436" b="-4436"/>
          <a:stretch>
            <a:fillRect/>
          </a:stretch>
        </p:blipFill>
        <p:spPr/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013434" y="532485"/>
            <a:ext cx="3566160" cy="1162050"/>
          </a:xfrm>
        </p:spPr>
        <p:txBody>
          <a:bodyPr/>
          <a:lstStyle/>
          <a:p>
            <a:r>
              <a:rPr lang="en-US" dirty="0" smtClean="0"/>
              <a:t>Model: The </a:t>
            </a:r>
            <a:r>
              <a:rPr lang="en-US" dirty="0" err="1" smtClean="0"/>
              <a:t>Canelo</a:t>
            </a:r>
            <a:r>
              <a:rPr lang="en-US" dirty="0" smtClean="0"/>
              <a:t> Project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>
          <a:xfrm>
            <a:off x="5013432" y="1843876"/>
            <a:ext cx="3566160" cy="4734638"/>
          </a:xfrm>
        </p:spPr>
        <p:txBody>
          <a:bodyPr>
            <a:normAutofit/>
          </a:bodyPr>
          <a:lstStyle/>
          <a:p>
            <a:r>
              <a:rPr lang="en-US" dirty="0" smtClean="0"/>
              <a:t>-Bill and Athena Steen, “Save the Children” project</a:t>
            </a:r>
          </a:p>
          <a:p>
            <a:r>
              <a:rPr lang="en-US" dirty="0" smtClean="0"/>
              <a:t>-grant to create straw-bale office building</a:t>
            </a:r>
          </a:p>
          <a:p>
            <a:r>
              <a:rPr lang="en-US" dirty="0" smtClean="0"/>
              <a:t>-community was inspired to build their own homes after the office building was completed</a:t>
            </a:r>
          </a:p>
          <a:p>
            <a:r>
              <a:rPr lang="en-US" dirty="0" smtClean="0"/>
              <a:t>-example of how people just need some motivation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3903484"/>
            <a:ext cx="7315200" cy="1162050"/>
          </a:xfrm>
        </p:spPr>
        <p:txBody>
          <a:bodyPr/>
          <a:lstStyle/>
          <a:p>
            <a:r>
              <a:rPr lang="en-US" dirty="0" smtClean="0"/>
              <a:t>Aesthetically pleasing and environmentally friendly</a:t>
            </a:r>
            <a:endParaRPr lang="en-US" dirty="0"/>
          </a:p>
        </p:txBody>
      </p:sp>
      <p:pic>
        <p:nvPicPr>
          <p:cNvPr id="11" name="Picture Placeholder 10" descr="slideshow1.jpg"/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 t="-18665" b="-18665"/>
          <a:stretch>
            <a:fillRect/>
          </a:stretch>
        </p:blipFill>
        <p:spPr/>
      </p:pic>
      <p:pic>
        <p:nvPicPr>
          <p:cNvPr id="12" name="Picture Placeholder 11" descr="slideshow5.jpg"/>
          <p:cNvPicPr>
            <a:picLocks noGrp="1" noChangeAspect="1"/>
          </p:cNvPicPr>
          <p:nvPr>
            <p:ph type="pic" sz="quarter" idx="16"/>
          </p:nvPr>
        </p:nvPicPr>
        <p:blipFill>
          <a:blip r:embed="rId3"/>
          <a:srcRect t="-2239" b="-2239"/>
          <a:stretch>
            <a:fillRect/>
          </a:stretch>
        </p:blipFill>
        <p:spPr/>
      </p:pic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914400" y="5095438"/>
            <a:ext cx="7315200" cy="990600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Canelo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Sonora, Mexico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Stakeholder Analysis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14401" y="1565553"/>
            <a:ext cx="7576456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-Stakeholders: </a:t>
            </a:r>
            <a:r>
              <a:rPr lang="en-US" sz="2400" dirty="0" smtClean="0"/>
              <a:t>Peter Schwartz, Alexander </a:t>
            </a:r>
            <a:r>
              <a:rPr lang="en-US" sz="2400" dirty="0" err="1" smtClean="0"/>
              <a:t>Petroff</a:t>
            </a:r>
            <a:r>
              <a:rPr lang="en-US" sz="2400" dirty="0" smtClean="0"/>
              <a:t>, community members of the </a:t>
            </a:r>
            <a:r>
              <a:rPr lang="en-US" sz="2400" dirty="0" err="1" smtClean="0"/>
              <a:t>Ruzizi</a:t>
            </a:r>
            <a:r>
              <a:rPr lang="en-US" sz="2400" dirty="0" smtClean="0"/>
              <a:t> Valley, Bill and Athena Steen, Cal Poly student team, NCIIA, Working Villages International</a:t>
            </a:r>
          </a:p>
          <a:p>
            <a:endParaRPr lang="en-US" sz="2400" dirty="0" smtClean="0"/>
          </a:p>
          <a:p>
            <a:r>
              <a:rPr lang="en-US" sz="2400" dirty="0" smtClean="0"/>
              <a:t>-Interests at stake in relation to the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-The effect of the project on interests</a:t>
            </a:r>
          </a:p>
          <a:p>
            <a:endParaRPr lang="en-US" sz="2400" dirty="0" smtClean="0"/>
          </a:p>
          <a:p>
            <a:r>
              <a:rPr lang="en-US" sz="2400" dirty="0" smtClean="0"/>
              <a:t>-Importance of stakeholder for success of project</a:t>
            </a:r>
          </a:p>
          <a:p>
            <a:endParaRPr lang="en-US" sz="2400" dirty="0" smtClean="0"/>
          </a:p>
          <a:p>
            <a:r>
              <a:rPr lang="en-US" sz="2400" dirty="0" smtClean="0"/>
              <a:t>-Degree of influence on stakeholder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 Proposal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14401" y="1562944"/>
            <a:ext cx="731361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-</a:t>
            </a:r>
            <a:r>
              <a:rPr lang="en-US" sz="2200" b="1" dirty="0" smtClean="0"/>
              <a:t>Funding for a community center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1: </a:t>
            </a:r>
            <a:r>
              <a:rPr lang="en-US" sz="2200" dirty="0" smtClean="0"/>
              <a:t>A measurable positive change in the attitudes towards alternative housing.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2: </a:t>
            </a:r>
            <a:r>
              <a:rPr lang="en-US" sz="2200" dirty="0" smtClean="0"/>
              <a:t>Obtaining all the building materials locally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3: </a:t>
            </a:r>
            <a:r>
              <a:rPr lang="en-US" sz="2200" dirty="0" smtClean="0"/>
              <a:t>Assembling a team of builders composed of the team of Cal Poly students and advisors as well as the appointed local straw bale housing director and members of the community.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4: </a:t>
            </a:r>
            <a:r>
              <a:rPr lang="en-US" sz="2200" dirty="0" smtClean="0"/>
              <a:t>Completed construction of the community center</a:t>
            </a:r>
          </a:p>
          <a:p>
            <a:r>
              <a:rPr lang="en-US" sz="2200" dirty="0" smtClean="0"/>
              <a:t>-</a:t>
            </a:r>
            <a:r>
              <a:rPr lang="en-US" sz="2200" b="1" dirty="0" smtClean="0"/>
              <a:t>Milestone 5: </a:t>
            </a:r>
            <a:r>
              <a:rPr lang="en-US" sz="2200" dirty="0" smtClean="0"/>
              <a:t>Acceptance of straw bale housing as an option in the </a:t>
            </a:r>
            <a:r>
              <a:rPr lang="en-US" sz="2200" dirty="0" err="1" smtClean="0"/>
              <a:t>Ruzizi</a:t>
            </a:r>
            <a:r>
              <a:rPr lang="en-US" sz="2200" dirty="0" smtClean="0"/>
              <a:t> Valley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150</TotalTime>
  <Words>399</Words>
  <Application>Microsoft Macintosh PowerPoint</Application>
  <PresentationFormat>On-screen Show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Inkwell</vt:lpstr>
      <vt:lpstr>Firebrick Housing Alternatives Changing attitudes towards eco-friendly housing in the Congo</vt:lpstr>
      <vt:lpstr>Problem Statement</vt:lpstr>
      <vt:lpstr>Where we’re building</vt:lpstr>
      <vt:lpstr>Current Trend</vt:lpstr>
      <vt:lpstr>Our Solution</vt:lpstr>
      <vt:lpstr>Model: The Canelo Project</vt:lpstr>
      <vt:lpstr>Aesthetically pleasing and environmentally friendly</vt:lpstr>
      <vt:lpstr>Stakeholder Analysis</vt:lpstr>
      <vt:lpstr>Grant Proposal</vt:lpstr>
      <vt:lpstr>Conclusion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Firebrick Housing Alternatives Changing attitudes towards eco-friendly housing in the Congo</dc:title>
  <dc:creator>Lindsay MacLeod</dc:creator>
  <cp:lastModifiedBy>Lindsay MacLeod</cp:lastModifiedBy>
  <cp:revision>11</cp:revision>
  <dcterms:created xsi:type="dcterms:W3CDTF">2011-12-06T08:01:19Z</dcterms:created>
  <dcterms:modified xsi:type="dcterms:W3CDTF">2011-12-06T08:01:34Z</dcterms:modified>
</cp:coreProperties>
</file>